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446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4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3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500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1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5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37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5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60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04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6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8487-4F4B-4CD7-89BE-D8B37EB3C27B}" type="datetimeFigureOut">
              <a:rPr lang="de-DE" smtClean="0"/>
              <a:t>12.01.2026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DE69-D80D-44A7-8616-3552E41288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10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B667369-4D90-46EB-93D1-A48F1918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2" y="412519"/>
            <a:ext cx="2213040" cy="60965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EB238E16-B809-40A3-9CA1-98CB4ABC9B11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3367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Willkommen zum</a:t>
            </a:r>
            <a:br>
              <a:rPr 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Informationselternabend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2C808A-630C-41B7-BDD6-FCDCDB36F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3477707"/>
            <a:ext cx="3500845" cy="2625634"/>
          </a:xfrm>
          <a:prstGeom prst="rect">
            <a:avLst/>
          </a:prstGeom>
        </p:spPr>
      </p:pic>
      <p:pic>
        <p:nvPicPr>
          <p:cNvPr id="7" name="Picture 7" descr="http://www.jg-ffm.de/c/cms/upload/bilder/GemeindzentrumLang.jpg">
            <a:extLst>
              <a:ext uri="{FF2B5EF4-FFF2-40B4-BE49-F238E27FC236}">
                <a16:creationId xmlns:a16="http://schemas.microsoft.com/office/drawing/2014/main" id="{782B050D-02FD-4F1F-8CA4-696DC156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9423" y="4135251"/>
            <a:ext cx="4198937" cy="1968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80AEFAA-5877-42A2-9553-8C1E2FAE48F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091451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Einschulung 2026</a:t>
            </a:r>
          </a:p>
        </p:txBody>
      </p:sp>
    </p:spTree>
    <p:extLst>
      <p:ext uri="{BB962C8B-B14F-4D97-AF65-F5344CB8AC3E}">
        <p14:creationId xmlns:p14="http://schemas.microsoft.com/office/powerpoint/2010/main" val="33868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B732257-8A88-48D9-A17A-5E78C9B6B8D6}"/>
              </a:ext>
            </a:extLst>
          </p:cNvPr>
          <p:cNvSpPr txBox="1">
            <a:spLocks/>
          </p:cNvSpPr>
          <p:nvPr/>
        </p:nvSpPr>
        <p:spPr bwMode="auto">
          <a:xfrm>
            <a:off x="666750" y="1462568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Zum Aufnahmegespräch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99F3C95D-F8A8-4130-BFF1-8436239AF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932" y="2216347"/>
            <a:ext cx="768431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Gespräch und Rückmeldung zum Kind (</a:t>
            </a:r>
            <a:r>
              <a:rPr lang="en-US" altLang="de-DE" sz="2000" dirty="0" err="1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etwa</a:t>
            </a: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20 Minuten)</a:t>
            </a: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Sie buchen einen Termin über einen Einladungslink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Wichtige persönliche Informationen/Wünsche des Kindes und der Eltern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Austausch über die Beobachtungen am Besuchstag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Gegebenenfalls Beratung bezüglich kompensatorischer Maßnahmen schon vor der Einschulung</a:t>
            </a: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Die Einladung zum Kennenlernen an der zuständigen Stadtteilschule muss unabhängig von unserem Gespräch wahrgenommen werden.</a:t>
            </a:r>
          </a:p>
          <a:p>
            <a:pPr marL="0" indent="0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de-DE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marL="0" indent="0" fontAlgn="base">
              <a:spcAft>
                <a:spcPct val="0"/>
              </a:spcAft>
              <a:buNone/>
            </a:pPr>
            <a:endParaRPr lang="de-DE" altLang="de-DE" sz="1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               </a:t>
            </a:r>
            <a:r>
              <a:rPr lang="de-DE" altLang="de-DE" sz="16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- Änderungen und Ergänzungen vorbehalten - </a:t>
            </a:r>
          </a:p>
          <a:p>
            <a:pPr fontAlgn="base">
              <a:spcAft>
                <a:spcPct val="0"/>
              </a:spcAft>
              <a:buFontTx/>
              <a:buChar char="-"/>
            </a:pPr>
            <a:endParaRPr lang="en-US" altLang="de-DE" sz="2000" dirty="0">
              <a:solidFill>
                <a:srgbClr val="558ED5"/>
              </a:solidFill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6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394F0B7-25DC-4F08-8809-4274F805FC30}"/>
              </a:ext>
            </a:extLst>
          </p:cNvPr>
          <p:cNvSpPr txBox="1">
            <a:spLocks/>
          </p:cNvSpPr>
          <p:nvPr/>
        </p:nvSpPr>
        <p:spPr bwMode="auto">
          <a:xfrm>
            <a:off x="704674" y="1528718"/>
            <a:ext cx="7753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Zum Besuch bei der Schulärztin/dem Schularzt im Gesundheitsamt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EC094B9B-BD0B-414A-92F8-B517F373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99" y="3505550"/>
            <a:ext cx="740748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Medizinische Überprüfung der Wahrnehmungsorgane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Abklären evtl. medizinischer Besonderheiten und sich daraus ergebender Konsequenzen für die Schule </a:t>
            </a:r>
            <a:b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(z. B. bei Diabetes)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Gegebenenfalls Einleiten unterstützender Maßnahmen </a:t>
            </a:r>
            <a:b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für die Schulzeit </a:t>
            </a: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fontAlgn="base">
              <a:spcAft>
                <a:spcPct val="0"/>
              </a:spcAft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Einweisung der Lehrkräfte in den Umgang mit dem vorliegenden gesundheitlichen Problem</a:t>
            </a:r>
          </a:p>
        </p:txBody>
      </p:sp>
    </p:spTree>
    <p:extLst>
      <p:ext uri="{BB962C8B-B14F-4D97-AF65-F5344CB8AC3E}">
        <p14:creationId xmlns:p14="http://schemas.microsoft.com/office/powerpoint/2010/main" val="1611777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B41E85-99ED-42F8-B90E-D05358F92D23}"/>
              </a:ext>
            </a:extLst>
          </p:cNvPr>
          <p:cNvSpPr txBox="1">
            <a:spLocks noChangeArrowheads="1"/>
          </p:cNvSpPr>
          <p:nvPr/>
        </p:nvSpPr>
        <p:spPr>
          <a:xfrm>
            <a:off x="666750" y="1435304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Klasseneinteilungen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C2EEE8-E044-4029-AB1D-E41BC49A6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83" y="2486025"/>
            <a:ext cx="729003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sto MT"/>
                <a:ea typeface="MS PGothic" panose="020B0600070205080204" pitchFamily="34" charset="-128"/>
                <a:cs typeface="Calisto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Gleichverteilung der Geschlechter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Sprache und Herkunft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Beobachtungen (Gruppendynamik, Temperament, Verhaltensauffälligkeiten)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Wunsch des Kindes 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Große Kindergartengruppen werden aus pädagogischen Gründen nicht zusammen gelassen</a:t>
            </a:r>
          </a:p>
        </p:txBody>
      </p:sp>
    </p:spTree>
    <p:extLst>
      <p:ext uri="{BB962C8B-B14F-4D97-AF65-F5344CB8AC3E}">
        <p14:creationId xmlns:p14="http://schemas.microsoft.com/office/powerpoint/2010/main" val="210767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3DCDAAD-AA4D-46DA-A9F8-17F02D9EA8F9}"/>
              </a:ext>
            </a:extLst>
          </p:cNvPr>
          <p:cNvSpPr txBox="1">
            <a:spLocks/>
          </p:cNvSpPr>
          <p:nvPr/>
        </p:nvSpPr>
        <p:spPr bwMode="auto">
          <a:xfrm>
            <a:off x="914400" y="1578067"/>
            <a:ext cx="737811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Vielen Dank für Ihre Aufmerksamkeit!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6172906-D75F-4BFC-BD12-5C21C49D9F88}"/>
              </a:ext>
            </a:extLst>
          </p:cNvPr>
          <p:cNvSpPr txBox="1">
            <a:spLocks/>
          </p:cNvSpPr>
          <p:nvPr/>
        </p:nvSpPr>
        <p:spPr bwMode="auto">
          <a:xfrm>
            <a:off x="914399" y="3114631"/>
            <a:ext cx="7378118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sto MT"/>
                <a:ea typeface="MS PGothic" panose="020B0600070205080204" pitchFamily="34" charset="-128"/>
                <a:cs typeface="Calisto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Wir freuen uns auf Ihr Kind!</a:t>
            </a:r>
          </a:p>
          <a:p>
            <a:pPr algn="ctr"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algn="ctr"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Einschulungsfeier am</a:t>
            </a:r>
          </a:p>
          <a:p>
            <a:pPr algn="ctr"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11. August 2026 im Festsaal </a:t>
            </a:r>
          </a:p>
          <a:p>
            <a:pPr algn="ctr"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der Jüdischen Gemeinde Frankfurt</a:t>
            </a:r>
          </a:p>
          <a:p>
            <a:pPr algn="ctr">
              <a:buFontTx/>
              <a:buNone/>
            </a:pPr>
            <a:r>
              <a:rPr lang="de-DE" altLang="de-DE" sz="2000" dirty="0" err="1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Savignystraße</a:t>
            </a: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66</a:t>
            </a:r>
          </a:p>
        </p:txBody>
      </p:sp>
    </p:spTree>
    <p:extLst>
      <p:ext uri="{BB962C8B-B14F-4D97-AF65-F5344CB8AC3E}">
        <p14:creationId xmlns:p14="http://schemas.microsoft.com/office/powerpoint/2010/main" val="399250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E194AAB-1909-487A-A6FB-13549A96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1253698"/>
            <a:ext cx="7772400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Impressionen aus dem Alltag</a:t>
            </a:r>
            <a:br>
              <a:rPr lang="de-DE" altLang="de-DE" sz="3600" dirty="0">
                <a:solidFill>
                  <a:srgbClr val="558ED5"/>
                </a:solidFill>
                <a:latin typeface="Comic Sans MS" panose="030F0702030302020204" pitchFamily="66" charset="0"/>
              </a:rPr>
            </a:br>
            <a:endParaRPr lang="de-DE" altLang="de-DE" sz="3600" dirty="0">
              <a:solidFill>
                <a:srgbClr val="558ED5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99BEAC-D0EF-4807-BCDD-9771C410C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9" r="15436"/>
          <a:stretch/>
        </p:blipFill>
        <p:spPr>
          <a:xfrm>
            <a:off x="2295017" y="4681026"/>
            <a:ext cx="2158410" cy="154127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FFF66E-B4B6-4DE1-A4EA-19714DFE0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r="23482"/>
          <a:stretch/>
        </p:blipFill>
        <p:spPr>
          <a:xfrm>
            <a:off x="365650" y="2095915"/>
            <a:ext cx="1722474" cy="179834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5E4A0AC-8EB2-4C58-9EE7-80A016155A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29" y="2457592"/>
            <a:ext cx="1655379" cy="17565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1F46B9C-FAC6-4C8A-A824-2471C540D2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281" y="2012416"/>
            <a:ext cx="2419474" cy="181460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955CEFE-4E4E-4858-A952-52CC243721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b="18981"/>
          <a:stretch/>
        </p:blipFill>
        <p:spPr>
          <a:xfrm>
            <a:off x="4764745" y="4599117"/>
            <a:ext cx="1876992" cy="14144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9BB6E3B-E796-44E5-8D77-F6BF36869D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2" y="4031990"/>
            <a:ext cx="1721872" cy="219030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92570A-7E64-4CB6-99FB-C4F894FB52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6641"/>
          <a:stretch/>
        </p:blipFill>
        <p:spPr>
          <a:xfrm>
            <a:off x="6953056" y="4031990"/>
            <a:ext cx="1924494" cy="167353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DFED94F-845A-420B-B3C2-1D1DF5021E2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13" y="2192384"/>
            <a:ext cx="1713789" cy="20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A93C6F9-A4B2-4742-A7D8-BB99A72E1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05" y="418254"/>
            <a:ext cx="2213040" cy="6096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005DCDA-649E-4D2A-98BE-0EA8E20FD152}"/>
              </a:ext>
            </a:extLst>
          </p:cNvPr>
          <p:cNvSpPr txBox="1"/>
          <p:nvPr/>
        </p:nvSpPr>
        <p:spPr>
          <a:xfrm>
            <a:off x="6754115" y="5189137"/>
            <a:ext cx="20746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D. Anshell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Stufenleiterin der Grundschule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mit Schwerpunkt Eingangsstufe</a:t>
            </a:r>
            <a:endParaRPr lang="en-US" sz="10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8B0D7E-30A7-4572-966F-1AA127E78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2501" y="2411560"/>
            <a:ext cx="1666182" cy="2499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7BF5F26-9521-43FB-B75F-660AB139FD86}"/>
              </a:ext>
            </a:extLst>
          </p:cNvPr>
          <p:cNvSpPr txBox="1">
            <a:spLocks noChangeArrowheads="1"/>
          </p:cNvSpPr>
          <p:nvPr/>
        </p:nvSpPr>
        <p:spPr>
          <a:xfrm>
            <a:off x="1390650" y="1143000"/>
            <a:ext cx="64008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Schulleitungsteam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4DF2154-BD1D-4722-A3F3-1A69DFDBF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498" y="2412696"/>
            <a:ext cx="1666200" cy="24973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1953971-0AF2-4C33-8207-3AE9ADF0A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1170" y="2411558"/>
            <a:ext cx="1664750" cy="2499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97DD00D-8303-4C81-B65F-426B7DA8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51" y="2411719"/>
            <a:ext cx="1666200" cy="24993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E0561350-D455-4783-8E8B-08450D6DE7D5}"/>
              </a:ext>
            </a:extLst>
          </p:cNvPr>
          <p:cNvSpPr txBox="1"/>
          <p:nvPr/>
        </p:nvSpPr>
        <p:spPr>
          <a:xfrm>
            <a:off x="500718" y="5189138"/>
            <a:ext cx="177986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Dr. N. Hartmann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Schulleiterin</a:t>
            </a:r>
            <a:endParaRPr lang="en-US" sz="10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003C902-B51C-4ADD-BDE1-CF4C5D2BBEE3}"/>
              </a:ext>
            </a:extLst>
          </p:cNvPr>
          <p:cNvSpPr txBox="1"/>
          <p:nvPr/>
        </p:nvSpPr>
        <p:spPr>
          <a:xfrm>
            <a:off x="2751035" y="5189138"/>
            <a:ext cx="14250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S. Klein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Stellv. Schulleiterin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in der Grundschule</a:t>
            </a:r>
            <a:endParaRPr lang="en-US" sz="10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323F60-6469-4EC9-AD61-84135D7692B1}"/>
              </a:ext>
            </a:extLst>
          </p:cNvPr>
          <p:cNvSpPr txBox="1"/>
          <p:nvPr/>
        </p:nvSpPr>
        <p:spPr>
          <a:xfrm>
            <a:off x="4546198" y="5189137"/>
            <a:ext cx="20587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L. Weifenbach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8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Stufenleiterin der Grundschule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>
                <a:latin typeface="JG Favorit Hebrew" panose="020B0004030202060203" pitchFamily="34" charset="-79"/>
                <a:ea typeface="MS PGothic" panose="020B0600070205080204" pitchFamily="34" charset="-128"/>
                <a:cs typeface="JG Favorit Hebrew" panose="020B0004030202060203" pitchFamily="34" charset="-79"/>
              </a:rPr>
              <a:t>mit Schwerpunkt Grundstufe</a:t>
            </a:r>
            <a:endParaRPr lang="en-US" sz="1000" dirty="0">
              <a:latin typeface="JG Favorit Hebrew" panose="020B0004030202060203" pitchFamily="34" charset="-79"/>
              <a:ea typeface="MS PGothic" panose="020B0600070205080204" pitchFamily="34" charset="-128"/>
              <a:cs typeface="JG Favorit Hebrew" panose="020B000403020206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749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BB3B57-EAD1-4F11-AFD2-A60B4E1D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7" y="418254"/>
            <a:ext cx="2213040" cy="60965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FC13EDB-4C0C-48C5-9875-3ED517F58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61" y="748601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6633E3FF-676F-4A2C-ADAA-C79D1DA09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61" y="4665285"/>
            <a:ext cx="5943600" cy="1557381"/>
          </a:xfrm>
          <a:prstGeom prst="cube">
            <a:avLst>
              <a:gd name="adj" fmla="val 25000"/>
            </a:avLst>
          </a:prstGeom>
          <a:solidFill>
            <a:srgbClr val="1F497D">
              <a:lumMod val="20000"/>
              <a:lumOff val="80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B7419305-9E7E-4A1B-9FAF-79B85156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177" y="3618801"/>
            <a:ext cx="6019800" cy="1438275"/>
          </a:xfrm>
          <a:prstGeom prst="cube">
            <a:avLst>
              <a:gd name="adj" fmla="val 25000"/>
            </a:avLst>
          </a:prstGeom>
          <a:solidFill>
            <a:srgbClr val="1F497D">
              <a:lumMod val="40000"/>
              <a:lumOff val="60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181EE4D-552A-4ACE-980D-3BAD071E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073" y="2552001"/>
            <a:ext cx="5972175" cy="1419225"/>
          </a:xfrm>
          <a:prstGeom prst="cube">
            <a:avLst>
              <a:gd name="adj" fmla="val 25000"/>
            </a:avLst>
          </a:prstGeom>
          <a:solidFill>
            <a:srgbClr val="1F497D">
              <a:lumMod val="60000"/>
              <a:lumOff val="40000"/>
            </a:srgb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B147F36A-A6CB-462C-B9F2-2306ACAD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473" y="1456626"/>
            <a:ext cx="5943600" cy="1441450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endParaRPr lang="en-US" altLang="en-US" sz="2400" kern="0" dirty="0">
              <a:solidFill>
                <a:srgbClr val="FFFF66"/>
              </a:solidFill>
              <a:latin typeface="Comic Sans MS" panose="030F0702030302020204" pitchFamily="66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9944228-DCD2-4510-9D02-CDB24081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473" y="5189028"/>
            <a:ext cx="495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4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G Favorit Hebrew" panose="020B0004030202060203" pitchFamily="34" charset="-79"/>
                <a:cs typeface="JG Favorit Hebrew" panose="020B0004030202060203" pitchFamily="34" charset="-79"/>
              </a:rPr>
              <a:t>Eingangsstufe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5F898ABF-E25A-4B17-B5C5-5567707F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988" y="4149230"/>
            <a:ext cx="495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4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G Favorit Hebrew" panose="020B0004030202060203" pitchFamily="34" charset="-79"/>
                <a:cs typeface="JG Favorit Hebrew" panose="020B0004030202060203" pitchFamily="34" charset="-79"/>
              </a:rPr>
              <a:t>Grundstufe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751AB1AC-9017-4203-B4D0-3830A036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373" y="3077449"/>
            <a:ext cx="495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4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G Favorit Hebrew" panose="020B0004030202060203" pitchFamily="34" charset="-79"/>
                <a:cs typeface="JG Favorit Hebrew" panose="020B0004030202060203" pitchFamily="34" charset="-79"/>
              </a:rPr>
              <a:t>Sekundarstufe I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170E7328-4187-4BF2-A1D8-6FB33455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023" y="1814032"/>
            <a:ext cx="533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de-DE" altLang="de-DE" sz="48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JG Favorit Hebrew" panose="020B0004030202060203" pitchFamily="34" charset="-79"/>
                <a:cs typeface="JG Favorit Hebrew" panose="020B0004030202060203" pitchFamily="34" charset="-79"/>
              </a:rPr>
              <a:t>Sekundarstufe II</a:t>
            </a:r>
          </a:p>
        </p:txBody>
      </p:sp>
    </p:spTree>
    <p:extLst>
      <p:ext uri="{BB962C8B-B14F-4D97-AF65-F5344CB8AC3E}">
        <p14:creationId xmlns:p14="http://schemas.microsoft.com/office/powerpoint/2010/main" val="116468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DD8D60B-2746-442B-A7B1-7A4974FDA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68888"/>
            <a:ext cx="77724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2000" dirty="0">
                <a:latin typeface="JG Favorit Hebrew" panose="020B0004030202060203" pitchFamily="34" charset="-79"/>
                <a:cs typeface="JG Favorit Hebrew" panose="020B0004030202060203" pitchFamily="34" charset="-79"/>
              </a:rPr>
              <a:t>Für viele Kinder ist der Übergang vom Kindergarten in die Schule eine sehr große Herausforderung. </a:t>
            </a:r>
            <a:r>
              <a:rPr lang="de-DE" altLang="en-US" sz="2000" dirty="0">
                <a:latin typeface="JG Favorit Hebrew" panose="020B0004030202060203" pitchFamily="34" charset="-79"/>
                <a:cs typeface="JG Favorit Hebrew" panose="020B0004030202060203" pitchFamily="34" charset="-79"/>
              </a:rPr>
              <a:t>Deshalb dehnen wir das erste Schuljahr auf zwei Jahre aus.</a:t>
            </a:r>
            <a:br>
              <a:rPr lang="de-DE" altLang="en-US" sz="2000" dirty="0">
                <a:solidFill>
                  <a:srgbClr val="558ED5"/>
                </a:solidFill>
                <a:latin typeface="Comic Sans MS" pitchFamily="66" charset="0"/>
              </a:rPr>
            </a:br>
            <a:endParaRPr lang="de-DE" altLang="de-DE" sz="2000" dirty="0">
              <a:solidFill>
                <a:srgbClr val="558ED5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693F532-5098-440C-81C7-0FE75D399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9175" y="4477187"/>
            <a:ext cx="144780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1. Klasse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266FE808-F6C6-4B0A-A472-2D81E1D6D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934387"/>
            <a:ext cx="1447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EST2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BEEDD87-4C02-452D-BA3C-A17EACBB1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943787"/>
            <a:ext cx="14478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EST1</a:t>
            </a:r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389AD353-5DF1-4C11-9FF6-4B0BDF576323}"/>
              </a:ext>
            </a:extLst>
          </p:cNvPr>
          <p:cNvSpPr/>
          <p:nvPr/>
        </p:nvSpPr>
        <p:spPr>
          <a:xfrm>
            <a:off x="4248150" y="4291450"/>
            <a:ext cx="647700" cy="1343025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40000"/>
                  <a:lumOff val="6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42508E68-4664-4883-AA66-F8906D49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06747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Die Eingangsstufe </a:t>
            </a:r>
            <a:b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der I. E. Lichtigfeld-Schule</a:t>
            </a:r>
          </a:p>
        </p:txBody>
      </p:sp>
    </p:spTree>
    <p:extLst>
      <p:ext uri="{BB962C8B-B14F-4D97-AF65-F5344CB8AC3E}">
        <p14:creationId xmlns:p14="http://schemas.microsoft.com/office/powerpoint/2010/main" val="2601300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696C21BA-552D-4BBF-976D-26FFA3A0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83" y="2703527"/>
            <a:ext cx="7772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sto MT"/>
                <a:ea typeface="MS PGothic" panose="020B0600070205080204" pitchFamily="34" charset="-128"/>
                <a:cs typeface="Calisto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Gleitzeit von 7:30 Uhr bis 8:10 Uhr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täglich bis 12:30 Uhr Schule 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Arbeitsgemeinschaften (AGs) </a:t>
            </a:r>
          </a:p>
          <a:p>
            <a:pPr eaLnBrk="1" hangingPunct="1"/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Betreuung bzw. Angebote für alle Kinder durch den </a:t>
            </a:r>
          </a:p>
          <a:p>
            <a:pPr marL="0" indent="0" eaLnBrk="1" hangingPunct="1"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</a:t>
            </a:r>
            <a:r>
              <a:rPr lang="de-DE" altLang="de-DE" sz="2000" dirty="0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Hort Hineni – Eine Einrichtung der Jüdischen Gemeinde</a:t>
            </a:r>
          </a:p>
          <a:p>
            <a:pPr marL="0" indent="0" eaLnBrk="1" hangingPunct="1">
              <a:buNone/>
            </a:pPr>
            <a:r>
              <a:rPr lang="de-DE" altLang="de-DE" sz="2000" dirty="0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Frankfurt am Main </a:t>
            </a:r>
            <a:r>
              <a:rPr lang="de-DE" altLang="de-DE" sz="2000" dirty="0" err="1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K.d.ö.R</a:t>
            </a:r>
            <a:r>
              <a:rPr lang="de-DE" altLang="de-DE" sz="2000" dirty="0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.</a:t>
            </a: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und </a:t>
            </a:r>
          </a:p>
          <a:p>
            <a:pPr marL="0" indent="0" eaLnBrk="1" hangingPunct="1">
              <a:buNone/>
            </a:pPr>
            <a:r>
              <a:rPr lang="de-DE" altLang="de-DE" sz="2000" dirty="0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Emunascheli e.V. Schülerbetreuung und pädagogisches</a:t>
            </a:r>
          </a:p>
          <a:p>
            <a:pPr marL="0" indent="0" eaLnBrk="1" hangingPunct="1">
              <a:buNone/>
            </a:pPr>
            <a:r>
              <a:rPr lang="de-DE" altLang="de-DE" sz="2000" dirty="0">
                <a:solidFill>
                  <a:schemeClr val="accent5">
                    <a:lumMod val="75000"/>
                  </a:schemeClr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Förderangebot an der I. E. Lichtigfeld-Schule </a:t>
            </a: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(nach</a:t>
            </a:r>
          </a:p>
          <a:p>
            <a:pPr marL="0" indent="0" eaLnBrk="1" hangingPunct="1"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Anmeldung) Mo – Do bis 17:30 Uhr, Fr bis 15:00 Uhr</a:t>
            </a:r>
          </a:p>
          <a:p>
            <a:pPr eaLnBrk="1" hangingPunct="1">
              <a:buFontTx/>
              <a:buNone/>
            </a:pPr>
            <a:endParaRPr lang="de-DE" altLang="de-DE" sz="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eaLnBrk="1" hangingPunct="1">
              <a:buFontTx/>
              <a:buNone/>
            </a:pPr>
            <a:endParaRPr lang="de-DE" altLang="de-DE" sz="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algn="ctr" eaLnBrk="1" hangingPunct="1"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– Änderungen und Ergänzungen vorbehalten – </a:t>
            </a:r>
          </a:p>
          <a:p>
            <a:pPr eaLnBrk="1" hangingPunct="1">
              <a:buFontTx/>
              <a:buNone/>
            </a:pPr>
            <a:endParaRPr lang="de-DE" altLang="de-DE" sz="2800" dirty="0">
              <a:latin typeface="Calisto MT" panose="02040603050505030304" pitchFamily="18" charset="0"/>
              <a:cs typeface="Calisto MT" panose="0204060305050503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1B03E320-BB86-4508-9B55-7202186D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1209675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Offene Ganztagsschule</a:t>
            </a:r>
            <a:b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Eingangsstufe – EST1</a:t>
            </a:r>
          </a:p>
        </p:txBody>
      </p:sp>
    </p:spTree>
    <p:extLst>
      <p:ext uri="{BB962C8B-B14F-4D97-AF65-F5344CB8AC3E}">
        <p14:creationId xmlns:p14="http://schemas.microsoft.com/office/powerpoint/2010/main" val="117037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9A73F41-FC62-44E3-9BA7-487EC2DE8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1504950"/>
            <a:ext cx="7772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Offene Ganztagsschule</a:t>
            </a:r>
            <a:b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Eingangsstufe – EST2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A24040-43F7-42FF-9EB5-17028FCE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17" y="308952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7F7F7F"/>
                </a:solidFill>
                <a:latin typeface="Calisto MT"/>
                <a:ea typeface="MS PGothic" panose="020B0600070205080204" pitchFamily="34" charset="-128"/>
                <a:cs typeface="Calisto MT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7F7F7F"/>
                </a:solidFill>
                <a:latin typeface="Calisto MT"/>
                <a:ea typeface="Calisto MT" pitchFamily="18" charset="0"/>
                <a:cs typeface="Calisto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Gleitzeit 7:30 Uhr bis 7:55 Uhr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de-DE" altLang="de-DE" sz="2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täglich bis 13:15 Uhr Schule </a:t>
            </a:r>
          </a:p>
          <a:p>
            <a:pPr eaLnBrk="1" hangingPunct="1">
              <a:spcBef>
                <a:spcPct val="0"/>
              </a:spcBef>
            </a:pPr>
            <a:endParaRPr lang="de-DE" altLang="de-DE" sz="2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eaLnBrk="1" hangingPunct="1">
              <a:spcBef>
                <a:spcPct val="0"/>
              </a:spcBef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mittwochs bis 14:45 Uhr Unterricht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14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- Änderungen und Ergänzungen vorbehalten 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altLang="de-DE" sz="2800" dirty="0">
              <a:latin typeface="Calisto MT" panose="02040603050505030304" pitchFamily="18" charset="0"/>
              <a:cs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4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B0B5F2-1159-4717-89D1-70F492ABDDA5}"/>
              </a:ext>
            </a:extLst>
          </p:cNvPr>
          <p:cNvSpPr txBox="1">
            <a:spLocks noChangeArrowheads="1"/>
          </p:cNvSpPr>
          <p:nvPr/>
        </p:nvSpPr>
        <p:spPr>
          <a:xfrm>
            <a:off x="638175" y="1110152"/>
            <a:ext cx="7772400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Vor der Einschulung</a:t>
            </a: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6A7B80DC-7C91-4503-9128-C7E6554CB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77" y="2138064"/>
            <a:ext cx="759299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Info-Abend (20. Januar 2026)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Entbindung von der Schweigepflicht zum Austausch </a:t>
            </a:r>
            <a:b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mit dem Kindergarten</a:t>
            </a:r>
            <a:endParaRPr lang="en-US" altLang="de-DE" sz="19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Besuch der Lehrkräfte in den jüdischen Kindergärten 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(ab Februar 2026)</a:t>
            </a:r>
            <a:endParaRPr lang="en-US" altLang="de-DE" sz="19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Besuchszeit in der Schule für alle Kinder am 20.02.2026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Aufnahme- und Beratungsgespräche stellen wir Ihnen </a:t>
            </a:r>
            <a:b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zur Buchung zur Verfügung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9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Besuch bei der Schulärztin/dem Schularzt beim Gesundheitsamt (Termine werden Ihnen zugeschickt)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2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12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                  </a:t>
            </a:r>
            <a:r>
              <a:rPr lang="de-DE" altLang="de-DE" sz="16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- Änderungen und Ergänzungen vorbehalten -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de-DE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31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230EE1A-D981-4E3F-B6DE-812B98849902}"/>
              </a:ext>
            </a:extLst>
          </p:cNvPr>
          <p:cNvSpPr txBox="1">
            <a:spLocks/>
          </p:cNvSpPr>
          <p:nvPr/>
        </p:nvSpPr>
        <p:spPr>
          <a:xfrm>
            <a:off x="685800" y="1238250"/>
            <a:ext cx="7772400" cy="1209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Beratungsangebot bereits </a:t>
            </a:r>
            <a:b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</a:br>
            <a: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vor der Einschulung</a:t>
            </a:r>
          </a:p>
        </p:txBody>
      </p:sp>
      <p:sp>
        <p:nvSpPr>
          <p:cNvPr id="5" name="Textfeld 2">
            <a:extLst>
              <a:ext uri="{FF2B5EF4-FFF2-40B4-BE49-F238E27FC236}">
                <a16:creationId xmlns:a16="http://schemas.microsoft.com/office/drawing/2014/main" id="{6F3AA4C2-4173-4031-8DF4-D805D6D11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011" y="2733675"/>
            <a:ext cx="7390701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Bei Feststellung besonderer Bedürfnisse eines Kindes zu Fragen des altersgerechten Entwicklungsstandes, z. B.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4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zur Motivation, zur Schule gehen zu wollen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zum sozial-emotionalen Entwicklungsstand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zum Sprach- und Sprechvermögen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zum Wahrnehmungsvermögen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zum Wissensstand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  zum grob- und feinmotorischen Entwicklungsstand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4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28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D32283E-A53F-4369-86F2-9F7B2E413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49" y="365126"/>
            <a:ext cx="2213040" cy="60965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CDF8CC7-6196-4C03-9EDF-75AED5C65CC4}"/>
              </a:ext>
            </a:extLst>
          </p:cNvPr>
          <p:cNvSpPr txBox="1">
            <a:spLocks/>
          </p:cNvSpPr>
          <p:nvPr/>
        </p:nvSpPr>
        <p:spPr>
          <a:xfrm>
            <a:off x="695325" y="1348414"/>
            <a:ext cx="7772400" cy="1114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Zu den </a:t>
            </a:r>
            <a:r>
              <a:rPr lang="de-DE" altLang="de-DE" sz="3600" b="1" u="sng" dirty="0">
                <a:solidFill>
                  <a:srgbClr val="0070C0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Besuchs</a:t>
            </a:r>
            <a:r>
              <a:rPr kumimoji="0" lang="de-DE" altLang="de-DE" sz="36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G Favorit Hebrew" panose="020B0004030202060203" pitchFamily="34" charset="-79"/>
                <a:cs typeface="JG Favorit Hebrew" panose="020B0004030202060203" pitchFamily="34" charset="-79"/>
              </a:rPr>
              <a:t>tagen</a:t>
            </a:r>
          </a:p>
        </p:txBody>
      </p:sp>
      <p:sp>
        <p:nvSpPr>
          <p:cNvPr id="5" name="Textfeld 3">
            <a:extLst>
              <a:ext uri="{FF2B5EF4-FFF2-40B4-BE49-F238E27FC236}">
                <a16:creationId xmlns:a16="http://schemas.microsoft.com/office/drawing/2014/main" id="{8B519D1A-35E4-48C7-8321-C916A4137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2185027"/>
            <a:ext cx="79533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7F7F7F"/>
                </a:solidFill>
                <a:latin typeface="Calisto MT" panose="02040603050505030304" pitchFamily="18" charset="0"/>
                <a:ea typeface="MS PGothic" panose="020B0600070205080204" pitchFamily="34" charset="-128"/>
                <a:cs typeface="Calisto MT" panose="0204060305050503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7F7F7F"/>
                </a:solidFill>
                <a:latin typeface="Calisto MT" panose="02040603050505030304" pitchFamily="18" charset="0"/>
                <a:ea typeface="Calisto MT" panose="02040603050505030304" pitchFamily="18" charset="0"/>
                <a:cs typeface="Calisto MT" panose="02040603050505030304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Vertiefendes Kennenlernen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8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1. der Schule durch die Kinder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			und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28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2. der Kinder durch die Lehrkräfte: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 dirty="0">
              <a:solidFill>
                <a:schemeClr val="tx1"/>
              </a:solidFill>
              <a:latin typeface="JG Favorit Hebrew" panose="020B0004030202060203" pitchFamily="34" charset="-79"/>
              <a:cs typeface="JG Favorit Hebrew" panose="020B0004030202060203" pitchFamily="34" charset="-79"/>
            </a:endParaRPr>
          </a:p>
          <a:p>
            <a:pPr marL="10287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Sprache (Wortschatz, Syntax, Deutschkenntnisse, alterstypische logopädische Besonderheiten)</a:t>
            </a:r>
          </a:p>
          <a:p>
            <a:pPr marL="10287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Motorik</a:t>
            </a:r>
          </a:p>
          <a:p>
            <a:pPr marL="10287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Konzentration</a:t>
            </a:r>
          </a:p>
          <a:p>
            <a:pPr marL="1028700" lvl="1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JG Favorit Hebrew" panose="020B0004030202060203" pitchFamily="34" charset="-79"/>
                <a:cs typeface="JG Favorit Hebrew" panose="020B0004030202060203" pitchFamily="34" charset="-79"/>
              </a:rPr>
              <a:t>Sozialverhalten</a:t>
            </a:r>
          </a:p>
        </p:txBody>
      </p:sp>
    </p:spTree>
    <p:extLst>
      <p:ext uri="{BB962C8B-B14F-4D97-AF65-F5344CB8AC3E}">
        <p14:creationId xmlns:p14="http://schemas.microsoft.com/office/powerpoint/2010/main" val="1277917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558</Words>
  <Application>Microsoft Office PowerPoint</Application>
  <PresentationFormat>Bildschirmpräsentation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Calisto MT</vt:lpstr>
      <vt:lpstr>Comic Sans MS</vt:lpstr>
      <vt:lpstr>JG Favorit Hebrew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Begabtenförderung  an der I.E. Lichtigfeld-Schule</dc:title>
  <dc:creator>Stefanie Klein</dc:creator>
  <cp:lastModifiedBy>Kostrzewa, Christin</cp:lastModifiedBy>
  <cp:revision>46</cp:revision>
  <cp:lastPrinted>2024-01-18T11:51:08Z</cp:lastPrinted>
  <dcterms:created xsi:type="dcterms:W3CDTF">2023-11-05T14:15:14Z</dcterms:created>
  <dcterms:modified xsi:type="dcterms:W3CDTF">2026-01-12T11:23:36Z</dcterms:modified>
</cp:coreProperties>
</file>